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8" r:id="rId3"/>
    <p:sldId id="256" r:id="rId4"/>
    <p:sldId id="273" r:id="rId5"/>
    <p:sldId id="270" r:id="rId6"/>
    <p:sldId id="272" r:id="rId7"/>
    <p:sldId id="259" r:id="rId8"/>
    <p:sldId id="260" r:id="rId9"/>
    <p:sldId id="261" r:id="rId10"/>
    <p:sldId id="268" r:id="rId11"/>
    <p:sldId id="269" r:id="rId12"/>
    <p:sldId id="262" r:id="rId13"/>
    <p:sldId id="263" r:id="rId14"/>
    <p:sldId id="275" r:id="rId15"/>
    <p:sldId id="267" r:id="rId16"/>
    <p:sldId id="265" r:id="rId17"/>
    <p:sldId id="271" r:id="rId18"/>
  </p:sldIdLst>
  <p:sldSz cx="9144000" cy="6858000" type="screen4x3"/>
  <p:notesSz cx="6858000" cy="9144000"/>
  <p:custDataLst>
    <p:tags r:id="rId1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89274-8028-4938-B5A6-11E44FFEB40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98094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2EED76-78BC-4040-B943-B00203E91E1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733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5D210-4CCD-41E4-B4ED-12696ED24B7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92979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090EB-7DF6-467F-93EB-C830AA0E822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49415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C75C28-91A7-450F-A0C5-4EF935C70AC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95134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EAFCFC-57E2-462C-A255-D2309F29497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5106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07004-A4A3-439E-A9AD-66EAE6438B9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33125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AA84CC-3816-4F58-9DCE-25ADCEEE273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95933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DABBD-F5D7-4AC8-B48F-D943A26DF9D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7511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06C62-684B-45B0-BFC9-806D7051544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66612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53D40-4558-45D6-97EB-9F94220BFB2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45680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2CBEDC-1B8D-4231-AF3C-3F73D0200EA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U6&#21548;&#21147;/SectionB%203a.mp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.baidu.com/i?ct=503316480&amp;z=0&amp;tn=baiduimagedetail&amp;word=%B5%E7%BB%B0&amp;in=17530&amp;cl=2&amp;cm=1&amp;sc=0&amp;lm=-1&amp;pn=2&amp;rn=1&amp;di=1995105936&amp;ln=200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.baidu.com/i?ct=503316480&amp;z=0&amp;tn=baiduimagedetail&amp;word=%B6%E0%D4%C6&amp;in=2961&amp;cl=2&amp;cm=1&amp;sc=0&amp;lm=-1&amp;pn=5&amp;rn=1&amp;di=125551096&amp;ln=2000" TargetMode="External"/><Relationship Id="rId13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6.jpeg"/><Relationship Id="rId12" Type="http://schemas.openxmlformats.org/officeDocument/2006/relationships/hyperlink" Target="http://www.zz208.com/vector/12/126/1.ht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.baidu.com/i?ct=503316480&amp;z=0&amp;tn=baiduimagedetail&amp;word=%B9%CE%B7%E7%CD%BC%C6%AC&amp;in=31576&amp;cl=2&amp;cm=1&amp;sc=0&amp;lm=-1&amp;pn=3&amp;rn=1&amp;di=2398723652&amp;ln=328" TargetMode="External"/><Relationship Id="rId11" Type="http://schemas.openxmlformats.org/officeDocument/2006/relationships/image" Target="../media/image8.jpeg"/><Relationship Id="rId5" Type="http://schemas.openxmlformats.org/officeDocument/2006/relationships/image" Target="../media/image5.jpeg"/><Relationship Id="rId10" Type="http://schemas.openxmlformats.org/officeDocument/2006/relationships/hyperlink" Target="http://www.sucai.com/vectorshow/126/44094.htm" TargetMode="External"/><Relationship Id="rId4" Type="http://schemas.openxmlformats.org/officeDocument/2006/relationships/hyperlink" Target="http://image.baidu.com/i?ct=503316480&amp;z=0&amp;tn=baiduimagedetail&amp;word=%CC%EC%C6%F8%B7%FB%BA%C5&amp;in=15149&amp;cl=2&amp;cm=1&amp;sc=0&amp;lm=-1&amp;pn=5&amp;rn=1&amp;di=1738870820&amp;ln=516" TargetMode="External"/><Relationship Id="rId9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U6&#21548;&#21147;/SectionB%202a.mp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U6&#21548;&#21147;/SectionB%202b.mp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jinshatan.qda.gov.cn/Mv98.ht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0"/>
            <a:ext cx="2514600" cy="6705600"/>
          </a:xfrm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zh-CN" altLang="en-US" sz="3600" b="1">
                <a:latin typeface="Times New Roman" pitchFamily="18" charset="0"/>
              </a:rPr>
              <a:t>单词拼写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1. terrible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2. group</a:t>
            </a: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s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3. windy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4. warm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5. tak</a:t>
            </a: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ing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6. sunny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7. </a:t>
            </a: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Winter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8. spring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9. </a:t>
            </a: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heat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10. cold</a:t>
            </a:r>
          </a:p>
          <a:p>
            <a:pPr marL="609600" indent="-609600">
              <a:lnSpc>
                <a:spcPct val="90000"/>
              </a:lnSpc>
            </a:pPr>
            <a:endParaRPr lang="en-US" altLang="zh-CN" sz="3600" b="1">
              <a:latin typeface="Times New Roman" pitchFamily="18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800475" y="76200"/>
            <a:ext cx="4767263" cy="61277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Times New Roman" pitchFamily="18" charset="0"/>
              </a:rPr>
              <a:t>所给词的适当形式填空</a:t>
            </a:r>
          </a:p>
          <a:p>
            <a:r>
              <a:rPr lang="en-US" altLang="zh-CN" sz="3600" b="1">
                <a:latin typeface="Times New Roman" pitchFamily="18" charset="0"/>
              </a:rPr>
              <a:t>1. sunn</a:t>
            </a: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y</a:t>
            </a:r>
            <a:r>
              <a:rPr lang="en-US" altLang="zh-CN" sz="3600" b="1">
                <a:latin typeface="Times New Roman" pitchFamily="18" charset="0"/>
              </a:rPr>
              <a:t>,   wind</a:t>
            </a: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y</a:t>
            </a:r>
          </a:p>
          <a:p>
            <a:r>
              <a:rPr lang="en-US" altLang="zh-CN" sz="3600" b="1">
                <a:latin typeface="Times New Roman" pitchFamily="18" charset="0"/>
              </a:rPr>
              <a:t>2. is having,    has</a:t>
            </a:r>
          </a:p>
          <a:p>
            <a:r>
              <a:rPr lang="en-US" altLang="zh-CN" sz="3600" b="1">
                <a:latin typeface="Times New Roman" pitchFamily="18" charset="0"/>
              </a:rPr>
              <a:t>3. is </a:t>
            </a:r>
          </a:p>
          <a:p>
            <a:r>
              <a:rPr lang="en-US" altLang="zh-CN" sz="3600" b="1">
                <a:latin typeface="Times New Roman" pitchFamily="18" charset="0"/>
              </a:rPr>
              <a:t>4. go</a:t>
            </a:r>
          </a:p>
          <a:p>
            <a:r>
              <a:rPr lang="en-US" altLang="zh-CN" sz="3600" b="1">
                <a:latin typeface="Times New Roman" pitchFamily="18" charset="0"/>
              </a:rPr>
              <a:t>5. sun,   sunn</a:t>
            </a: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y</a:t>
            </a:r>
          </a:p>
          <a:p>
            <a:r>
              <a:rPr lang="en-US" altLang="zh-CN" sz="3600" b="1">
                <a:latin typeface="Times New Roman" pitchFamily="18" charset="0"/>
              </a:rPr>
              <a:t>6. wind,   wind</a:t>
            </a: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y</a:t>
            </a:r>
          </a:p>
          <a:p>
            <a:r>
              <a:rPr lang="en-US" altLang="zh-CN" sz="3600" b="1">
                <a:latin typeface="Times New Roman" pitchFamily="18" charset="0"/>
              </a:rPr>
              <a:t>7. rain</a:t>
            </a: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ing</a:t>
            </a:r>
            <a:r>
              <a:rPr lang="en-US" altLang="zh-CN" sz="3600" b="1">
                <a:latin typeface="Times New Roman" pitchFamily="18" charset="0"/>
              </a:rPr>
              <a:t>,    rain</a:t>
            </a: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y</a:t>
            </a:r>
          </a:p>
          <a:p>
            <a:r>
              <a:rPr lang="en-US" altLang="zh-CN" sz="3600" b="1">
                <a:latin typeface="Times New Roman" pitchFamily="18" charset="0"/>
              </a:rPr>
              <a:t>8. snow</a:t>
            </a: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ing</a:t>
            </a:r>
            <a:r>
              <a:rPr lang="en-US" altLang="zh-CN" sz="3600" b="1">
                <a:latin typeface="Times New Roman" pitchFamily="18" charset="0"/>
              </a:rPr>
              <a:t>,     snow</a:t>
            </a:r>
          </a:p>
          <a:p>
            <a:r>
              <a:rPr lang="en-US" altLang="zh-CN" sz="3600" b="1">
                <a:latin typeface="Times New Roman" pitchFamily="18" charset="0"/>
              </a:rPr>
              <a:t>9. cloud,    cloud</a:t>
            </a: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y</a:t>
            </a:r>
          </a:p>
          <a:p>
            <a:r>
              <a:rPr lang="en-US" altLang="zh-CN" sz="3600" b="1">
                <a:latin typeface="Times New Roman" pitchFamily="18" charset="0"/>
              </a:rPr>
              <a:t>10. snow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0"/>
            <a:ext cx="8915400" cy="6705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sz="4800" b="1">
                <a:latin typeface="Times New Roman" pitchFamily="18" charset="0"/>
              </a:rPr>
              <a:t>Read and answer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1. </a:t>
            </a:r>
            <a:r>
              <a:rPr lang="en-US" altLang="zh-CN" b="1">
                <a:latin typeface="Times New Roman" pitchFamily="18" charset="0"/>
              </a:rPr>
              <a:t>What’s the name of the TV show?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Its name’s </a:t>
            </a:r>
            <a:r>
              <a:rPr lang="en-US" altLang="zh-CN" b="1" i="1">
                <a:solidFill>
                  <a:srgbClr val="FF3300"/>
                </a:solidFill>
                <a:latin typeface="Times New Roman" pitchFamily="18" charset="0"/>
              </a:rPr>
              <a:t>Around The World.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2. Where are the people?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They are </a:t>
            </a:r>
            <a:r>
              <a:rPr lang="en-US" altLang="zh-CN" b="1" u="sng">
                <a:solidFill>
                  <a:srgbClr val="FF3300"/>
                </a:solidFill>
                <a:latin typeface="Times New Roman" pitchFamily="18" charset="0"/>
              </a:rPr>
              <a:t>on the beach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 in Australia.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3. How is the weather there?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It is a beautiful, sunny and hot day.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4. What are they doing?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Some 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are </a:t>
            </a:r>
            <a:r>
              <a:rPr lang="en-US" altLang="zh-CN" b="1" u="sng">
                <a:solidFill>
                  <a:srgbClr val="FF3300"/>
                </a:solidFill>
                <a:latin typeface="Times New Roman" pitchFamily="18" charset="0"/>
              </a:rPr>
              <a:t>taking photos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,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some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 are </a:t>
            </a:r>
            <a:r>
              <a:rPr lang="en-US" altLang="zh-CN" b="1" u="sng">
                <a:solidFill>
                  <a:srgbClr val="FF3300"/>
                </a:solidFill>
                <a:latin typeface="Times New Roman" pitchFamily="18" charset="0"/>
              </a:rPr>
              <a:t>lying on the beach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, and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others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 are </a:t>
            </a:r>
            <a:r>
              <a:rPr lang="en-US" altLang="zh-CN" b="1" u="sng">
                <a:solidFill>
                  <a:srgbClr val="FF3300"/>
                </a:solidFill>
                <a:latin typeface="Times New Roman" pitchFamily="18" charset="0"/>
              </a:rPr>
              <a:t>playing beach volleyball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5. Are the people tired there?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No, they are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relaxed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.</a:t>
            </a:r>
          </a:p>
          <a:p>
            <a:pPr marL="609600" indent="-609600">
              <a:lnSpc>
                <a:spcPct val="90000"/>
              </a:lnSpc>
            </a:pPr>
            <a:endParaRPr lang="en-US" altLang="zh-CN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6388" name="AutoShape 4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6477000" y="5867400"/>
            <a:ext cx="1295400" cy="6096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86868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5400" b="1">
                <a:latin typeface="Times New Roman" pitchFamily="18" charset="0"/>
              </a:rPr>
              <a:t>Read again</a:t>
            </a:r>
          </a:p>
          <a:p>
            <a:pPr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Can you </a:t>
            </a:r>
            <a:r>
              <a:rPr lang="en-US" altLang="zh-CN" sz="4800" b="1" u="sng">
                <a:latin typeface="Times New Roman" pitchFamily="18" charset="0"/>
              </a:rPr>
              <a:t>give a name to the article?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6553200" y="1905000"/>
            <a:ext cx="14049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Times New Roman" pitchFamily="18" charset="0"/>
              </a:rPr>
              <a:t>(</a:t>
            </a:r>
            <a:r>
              <a:rPr lang="zh-CN" altLang="en-US" sz="3600" b="1">
                <a:latin typeface="Times New Roman" pitchFamily="18" charset="0"/>
              </a:rPr>
              <a:t>文章</a:t>
            </a:r>
            <a:r>
              <a:rPr lang="en-US" altLang="zh-CN" sz="3600" b="1">
                <a:latin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88913"/>
            <a:ext cx="4716463" cy="486886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en-US" altLang="zh-CN" sz="2800" b="1"/>
              <a:t>1. </a:t>
            </a:r>
            <a:r>
              <a:rPr lang="zh-CN" altLang="en-US" sz="2800" b="1"/>
              <a:t>中央电视台的环球节目</a:t>
            </a:r>
          </a:p>
          <a:p>
            <a:pPr>
              <a:lnSpc>
                <a:spcPct val="110000"/>
              </a:lnSpc>
              <a:buFontTx/>
              <a:buNone/>
            </a:pPr>
            <a:endParaRPr lang="zh-CN" altLang="en-US" sz="2800" b="1"/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sz="2800" b="1"/>
              <a:t>2. </a:t>
            </a:r>
            <a:r>
              <a:rPr lang="zh-CN" altLang="en-US" sz="2800" b="1"/>
              <a:t>美丽的阳光灿烂的一天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sz="2800" b="1"/>
              <a:t>3. </a:t>
            </a:r>
            <a:r>
              <a:rPr lang="zh-CN" altLang="en-US" sz="2800" b="1"/>
              <a:t>度假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sz="2800" b="1"/>
              <a:t>4. </a:t>
            </a:r>
            <a:r>
              <a:rPr lang="zh-CN" altLang="en-US" sz="2800" b="1"/>
              <a:t>照相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sz="2800" b="1"/>
              <a:t>5. </a:t>
            </a:r>
            <a:r>
              <a:rPr lang="zh-CN" altLang="en-US" sz="2800" b="1"/>
              <a:t>躺在沙滩上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sz="2800" b="1"/>
              <a:t>6. </a:t>
            </a:r>
            <a:r>
              <a:rPr lang="zh-CN" altLang="en-US" sz="2800" b="1"/>
              <a:t>这群人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sz="2800" b="1"/>
              <a:t>7. </a:t>
            </a:r>
            <a:r>
              <a:rPr lang="zh-CN" altLang="en-US" sz="2800" b="1"/>
              <a:t>看起来很酷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sz="2800" b="1"/>
              <a:t>8. </a:t>
            </a:r>
            <a:r>
              <a:rPr lang="zh-CN" altLang="en-US" sz="2800" b="1"/>
              <a:t>惊讶的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sz="2800" b="1"/>
              <a:t>9. </a:t>
            </a:r>
            <a:r>
              <a:rPr lang="zh-CN" altLang="en-US" sz="2800" b="1"/>
              <a:t>在这样的炎热天气下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sz="2800" b="1"/>
              <a:t>10.</a:t>
            </a:r>
            <a:r>
              <a:rPr lang="zh-CN" altLang="en-US" sz="2800" b="1"/>
              <a:t>感到放松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sz="2800" b="1"/>
              <a:t>11. </a:t>
            </a:r>
            <a:r>
              <a:rPr lang="zh-CN" altLang="en-US" sz="2800" b="1"/>
              <a:t>一些</a:t>
            </a:r>
            <a:r>
              <a:rPr lang="en-US" altLang="zh-CN" sz="2800" b="1"/>
              <a:t>…, </a:t>
            </a:r>
            <a:r>
              <a:rPr lang="zh-CN" altLang="en-US" sz="2800" b="1"/>
              <a:t>另外一些</a:t>
            </a:r>
          </a:p>
          <a:p>
            <a:pPr>
              <a:lnSpc>
                <a:spcPct val="110000"/>
              </a:lnSpc>
              <a:buFontTx/>
              <a:buNone/>
            </a:pPr>
            <a:endParaRPr lang="en-US" altLang="zh-CN" sz="2800" b="1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851275" y="3860800"/>
            <a:ext cx="489585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endParaRPr lang="en-US" altLang="zh-CN" sz="3200" b="1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110000"/>
              </a:lnSpc>
            </a:pPr>
            <a:endParaRPr lang="en-US" altLang="zh-CN" sz="3200" b="1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79388" y="765175"/>
            <a:ext cx="7902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CCTV’s 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A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round 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T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he 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W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orld show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403350" y="1916113"/>
            <a:ext cx="2181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on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vacation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331913" y="2420938"/>
            <a:ext cx="4745037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take 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a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photo  / take photo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s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067175" y="1341438"/>
            <a:ext cx="45720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a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beautiful, sunny day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763713" y="3500438"/>
            <a:ext cx="36274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this group of people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2268538" y="4076700"/>
            <a:ext cx="17303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look cool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1692275" y="4581525"/>
            <a:ext cx="23399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be surprised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3851275" y="5157788"/>
            <a:ext cx="2103438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in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this heat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2124075" y="5661025"/>
            <a:ext cx="197802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be relaxed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3563938" y="6229350"/>
            <a:ext cx="3332162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Some …, others…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463800" y="2990850"/>
            <a:ext cx="29829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lie on the beach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  <p:bldP spid="10247" grpId="0"/>
      <p:bldP spid="10248" grpId="0"/>
      <p:bldP spid="10249" grpId="0"/>
      <p:bldP spid="10250" grpId="0"/>
      <p:bldP spid="10251" grpId="0"/>
      <p:bldP spid="10252" grpId="0"/>
      <p:bldP spid="10253" grpId="0"/>
      <p:bldP spid="102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-76200"/>
            <a:ext cx="8964613" cy="68580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zh-CN" altLang="en-US" sz="2800" b="1">
                <a:latin typeface="Times New Roman" pitchFamily="18" charset="0"/>
              </a:rPr>
              <a:t>谢谢你加入</a:t>
            </a:r>
            <a:r>
              <a:rPr lang="en-US" altLang="zh-CN" sz="2800" b="1">
                <a:latin typeface="Times New Roman" pitchFamily="18" charset="0"/>
              </a:rPr>
              <a:t>……</a:t>
            </a:r>
          </a:p>
          <a:p>
            <a:pPr marL="609600" indent="-609600"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    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Thank you </a:t>
            </a:r>
            <a:r>
              <a:rPr lang="en-US" altLang="zh-CN" b="1" u="sng">
                <a:solidFill>
                  <a:srgbClr val="0000FF"/>
                </a:solidFill>
                <a:latin typeface="Times New Roman" pitchFamily="18" charset="0"/>
              </a:rPr>
              <a:t>for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 join</a:t>
            </a:r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ing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…</a:t>
            </a:r>
          </a:p>
          <a:p>
            <a:pPr marL="609600" indent="-609600"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2.   </a:t>
            </a:r>
            <a:r>
              <a:rPr lang="zh-CN" altLang="en-US" sz="2800" b="1">
                <a:latin typeface="Times New Roman" pitchFamily="18" charset="0"/>
              </a:rPr>
              <a:t>这里有很多人在度假。</a:t>
            </a:r>
          </a:p>
          <a:p>
            <a:pPr marL="609600" indent="-609600">
              <a:buFontTx/>
              <a:buNone/>
            </a:pPr>
            <a:r>
              <a:rPr lang="zh-CN" altLang="en-US" sz="2800" b="1">
                <a:latin typeface="Times New Roman" pitchFamily="18" charset="0"/>
              </a:rPr>
              <a:t>   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There are many people here</a:t>
            </a:r>
            <a:r>
              <a:rPr lang="en-US" altLang="zh-CN" sz="2800" b="1">
                <a:latin typeface="Times New Roman" pitchFamily="18" charset="0"/>
              </a:rPr>
              <a:t> </a:t>
            </a:r>
            <a:r>
              <a:rPr lang="en-US" altLang="zh-CN" b="1" u="sng">
                <a:solidFill>
                  <a:srgbClr val="FF3300"/>
                </a:solidFill>
                <a:latin typeface="Times New Roman" pitchFamily="18" charset="0"/>
              </a:rPr>
              <a:t>on vacation</a:t>
            </a:r>
            <a:r>
              <a:rPr lang="en-US" altLang="zh-CN" sz="2800" b="1">
                <a:latin typeface="Times New Roman" pitchFamily="18" charset="0"/>
              </a:rPr>
              <a:t>. =</a:t>
            </a:r>
          </a:p>
          <a:p>
            <a:pPr marL="609600" indent="-609600"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    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Many people are on vacation here</a:t>
            </a:r>
            <a:r>
              <a:rPr lang="en-US" altLang="zh-CN" sz="2800" b="1">
                <a:latin typeface="Times New Roman" pitchFamily="18" charset="0"/>
              </a:rPr>
              <a:t>.</a:t>
            </a:r>
          </a:p>
          <a:p>
            <a:pPr marL="609600" indent="-609600"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3.  </a:t>
            </a:r>
            <a:r>
              <a:rPr lang="zh-CN" altLang="en-US" sz="2800" b="1">
                <a:latin typeface="Times New Roman" pitchFamily="18" charset="0"/>
              </a:rPr>
              <a:t>一些</a:t>
            </a:r>
            <a:r>
              <a:rPr lang="en-US" altLang="zh-CN" sz="2800" b="1">
                <a:latin typeface="Times New Roman" pitchFamily="18" charset="0"/>
              </a:rPr>
              <a:t>…… </a:t>
            </a:r>
            <a:r>
              <a:rPr lang="zh-CN" altLang="en-US" sz="2800" b="1">
                <a:latin typeface="Times New Roman" pitchFamily="18" charset="0"/>
              </a:rPr>
              <a:t>另一些</a:t>
            </a:r>
            <a:r>
              <a:rPr lang="en-US" altLang="zh-CN" sz="2800" b="1">
                <a:latin typeface="Times New Roman" pitchFamily="18" charset="0"/>
              </a:rPr>
              <a:t>……</a:t>
            </a:r>
          </a:p>
          <a:p>
            <a:pPr marL="609600" indent="-609600"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   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Some</a:t>
            </a:r>
            <a:r>
              <a:rPr lang="en-US" altLang="zh-CN" sz="2800" b="1">
                <a:latin typeface="Times New Roman" pitchFamily="18" charset="0"/>
              </a:rPr>
              <a:t>…..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Other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s</a:t>
            </a:r>
            <a:r>
              <a:rPr lang="en-US" altLang="zh-CN" sz="2800" b="1">
                <a:latin typeface="Times New Roman" pitchFamily="18" charset="0"/>
              </a:rPr>
              <a:t>…..</a:t>
            </a:r>
          </a:p>
          <a:p>
            <a:pPr marL="609600" indent="-609600"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4. </a:t>
            </a:r>
            <a:r>
              <a:rPr lang="zh-CN" altLang="en-US" sz="2800" b="1">
                <a:latin typeface="Times New Roman" pitchFamily="18" charset="0"/>
              </a:rPr>
              <a:t>看这群</a:t>
            </a:r>
            <a:r>
              <a:rPr lang="zh-CN" altLang="en-US" sz="2800" b="1" u="sng">
                <a:latin typeface="Times New Roman" pitchFamily="18" charset="0"/>
              </a:rPr>
              <a:t>正在打沙滩排球的</a:t>
            </a:r>
            <a:r>
              <a:rPr lang="zh-CN" altLang="en-US" sz="2800" b="1">
                <a:latin typeface="Times New Roman" pitchFamily="18" charset="0"/>
              </a:rPr>
              <a:t>人们。</a:t>
            </a:r>
          </a:p>
          <a:p>
            <a:pPr marL="609600" indent="-609600">
              <a:buFontTx/>
              <a:buNone/>
            </a:pPr>
            <a:r>
              <a:rPr lang="zh-CN" altLang="en-US" sz="2800" b="1">
                <a:latin typeface="Times New Roman" pitchFamily="18" charset="0"/>
              </a:rPr>
              <a:t>   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Look at this group of people</a:t>
            </a:r>
            <a:r>
              <a:rPr lang="en-US" altLang="zh-CN" sz="2800" b="1">
                <a:latin typeface="Times New Roman" pitchFamily="18" charset="0"/>
              </a:rPr>
              <a:t> </a:t>
            </a:r>
            <a:r>
              <a:rPr lang="en-US" altLang="zh-CN" b="1" u="sng">
                <a:latin typeface="Times New Roman" pitchFamily="18" charset="0"/>
              </a:rPr>
              <a:t>play</a:t>
            </a:r>
            <a:r>
              <a:rPr lang="en-US" altLang="zh-CN" b="1" u="sng">
                <a:solidFill>
                  <a:srgbClr val="FF3300"/>
                </a:solidFill>
                <a:latin typeface="Times New Roman" pitchFamily="18" charset="0"/>
              </a:rPr>
              <a:t>ing</a:t>
            </a:r>
            <a:r>
              <a:rPr lang="en-US" altLang="zh-CN" b="1" u="sng">
                <a:latin typeface="Times New Roman" pitchFamily="18" charset="0"/>
              </a:rPr>
              <a:t> beach volleyball.</a:t>
            </a:r>
          </a:p>
          <a:p>
            <a:pPr marL="609600" indent="-609600"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  </a:t>
            </a:r>
            <a:r>
              <a:rPr lang="en-US" altLang="zh-CN" b="1">
                <a:latin typeface="Times New Roman" pitchFamily="18" charset="0"/>
              </a:rPr>
              <a:t>5.I’m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surprised</a:t>
            </a:r>
            <a:r>
              <a:rPr lang="en-US" altLang="zh-CN" b="1">
                <a:latin typeface="Times New Roman" pitchFamily="18" charset="0"/>
              </a:rPr>
              <a:t> that…</a:t>
            </a:r>
          </a:p>
          <a:p>
            <a:pPr marL="609600" indent="-609600"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 The people are really very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relaxed</a:t>
            </a:r>
            <a:r>
              <a:rPr lang="en-US" altLang="zh-CN" b="1">
                <a:latin typeface="Times New Roman" pitchFamily="18" charset="0"/>
              </a:rPr>
              <a:t>!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6705600" y="0"/>
            <a:ext cx="2087563" cy="10683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 i="1">
                <a:solidFill>
                  <a:schemeClr val="bg1"/>
                </a:solidFill>
                <a:latin typeface="Times New Roman" pitchFamily="18" charset="0"/>
              </a:rPr>
              <a:t>Keys of the passage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562600" y="4876800"/>
            <a:ext cx="12525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/>
              <a:t>作定语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724400" y="3886200"/>
            <a:ext cx="1406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/>
              <a:t>固定搭配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2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07950" y="2565400"/>
            <a:ext cx="903605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r>
              <a:rPr lang="en-US" altLang="zh-CN" sz="3200" b="1">
                <a:latin typeface="Times New Roman" pitchFamily="18" charset="0"/>
              </a:rPr>
              <a:t>Today is a fine day. It is _________.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r>
              <a:rPr lang="en-US" altLang="zh-CN" sz="3200" b="1">
                <a:latin typeface="Times New Roman" pitchFamily="18" charset="0"/>
              </a:rPr>
              <a:t>Swimming is a ________ sport.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r>
              <a:rPr lang="en-US" altLang="zh-CN" sz="3200" b="1">
                <a:latin typeface="Times New Roman" pitchFamily="18" charset="0"/>
              </a:rPr>
              <a:t>I am very _________ after playing ping-pong. (tired)</a:t>
            </a:r>
          </a:p>
          <a:p>
            <a:pPr marL="342900" indent="-342900">
              <a:buFontTx/>
              <a:buAutoNum type="arabicPeriod"/>
            </a:pPr>
            <a:r>
              <a:rPr lang="en-US" altLang="zh-CN" sz="3200" b="1">
                <a:latin typeface="Times New Roman" pitchFamily="18" charset="0"/>
              </a:rPr>
              <a:t>The news is very _______. I  am ________ at the  news. (surprise)</a:t>
            </a:r>
          </a:p>
          <a:p>
            <a:pPr marL="342900" indent="-342900">
              <a:buFontTx/>
              <a:buAutoNum type="arabicPeriod"/>
            </a:pPr>
            <a:r>
              <a:rPr lang="en-US" altLang="zh-CN" sz="3200" b="1">
                <a:latin typeface="Times New Roman" pitchFamily="18" charset="0"/>
              </a:rPr>
              <a:t>It’s a _______(tired) and ________ (bored) job. </a:t>
            </a:r>
          </a:p>
          <a:p>
            <a:pPr marL="342900" indent="-342900">
              <a:buFontTx/>
              <a:buAutoNum type="arabicPeriod"/>
            </a:pPr>
            <a:r>
              <a:rPr lang="en-US" altLang="zh-CN" sz="3200" b="1">
                <a:latin typeface="Times New Roman" pitchFamily="18" charset="0"/>
              </a:rPr>
              <a:t>This is 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an</a:t>
            </a:r>
            <a:r>
              <a:rPr lang="en-US" altLang="zh-CN" sz="3200" b="1">
                <a:latin typeface="Times New Roman" pitchFamily="18" charset="0"/>
              </a:rPr>
              <a:t> _________ book. I am ________ in it. (interested) 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4592638" y="2492375"/>
            <a:ext cx="1708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relaxing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079750" y="2997200"/>
            <a:ext cx="1708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relaxing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452688" y="3500438"/>
            <a:ext cx="1019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tired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0" y="47625"/>
            <a:ext cx="4071938" cy="301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relax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ed </a:t>
            </a: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放松的</a:t>
            </a:r>
          </a:p>
          <a:p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</a:rPr>
              <a:t>surprise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d</a:t>
            </a: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感到吃惊的</a:t>
            </a:r>
          </a:p>
          <a:p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</a:rPr>
              <a:t>tire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d</a:t>
            </a:r>
            <a:r>
              <a:rPr lang="en-US" altLang="zh-CN" sz="3200" b="1">
                <a:latin typeface="Times New Roman" pitchFamily="18" charset="0"/>
              </a:rPr>
              <a:t>  </a:t>
            </a:r>
            <a:r>
              <a:rPr lang="zh-CN" altLang="en-US" sz="3200" b="1">
                <a:latin typeface="Times New Roman" pitchFamily="18" charset="0"/>
              </a:rPr>
              <a:t>疲劳的</a:t>
            </a:r>
          </a:p>
          <a:p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</a:rPr>
              <a:t>bore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d</a:t>
            </a: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感到厌烦的</a:t>
            </a:r>
          </a:p>
          <a:p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</a:rPr>
              <a:t>intereste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d</a:t>
            </a: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感兴趣的</a:t>
            </a:r>
          </a:p>
          <a:p>
            <a:endParaRPr lang="en-US" altLang="zh-CN" sz="3200" b="1">
              <a:latin typeface="Times New Roman" pitchFamily="18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4356100" y="47625"/>
            <a:ext cx="420846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 relax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ing</a:t>
            </a:r>
            <a:r>
              <a:rPr lang="en-US" altLang="zh-CN" sz="3200" b="1">
                <a:latin typeface="Times New Roman" pitchFamily="18" charset="0"/>
              </a:rPr>
              <a:t>  </a:t>
            </a:r>
            <a:r>
              <a:rPr lang="zh-CN" altLang="en-US" sz="3200" b="1">
                <a:latin typeface="Times New Roman" pitchFamily="18" charset="0"/>
              </a:rPr>
              <a:t>令人放松的</a:t>
            </a:r>
          </a:p>
          <a:p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</a:rPr>
              <a:t>surpris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ing </a:t>
            </a:r>
            <a:r>
              <a:rPr lang="zh-CN" altLang="en-US" sz="3200" b="1">
                <a:latin typeface="Times New Roman" pitchFamily="18" charset="0"/>
              </a:rPr>
              <a:t>令人吃惊的</a:t>
            </a:r>
          </a:p>
          <a:p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</a:rPr>
              <a:t>tir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ing</a:t>
            </a:r>
            <a:r>
              <a:rPr lang="en-US" altLang="zh-CN" sz="3200" b="1">
                <a:latin typeface="Times New Roman" pitchFamily="18" charset="0"/>
              </a:rPr>
              <a:t>   </a:t>
            </a:r>
            <a:r>
              <a:rPr lang="zh-CN" altLang="en-US" sz="3200" b="1">
                <a:latin typeface="Times New Roman" pitchFamily="18" charset="0"/>
              </a:rPr>
              <a:t>令人疲劳的</a:t>
            </a:r>
          </a:p>
          <a:p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</a:rPr>
              <a:t>bor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ing </a:t>
            </a:r>
            <a:r>
              <a:rPr lang="zh-CN" altLang="en-US" sz="3200" b="1">
                <a:latin typeface="Times New Roman" pitchFamily="18" charset="0"/>
              </a:rPr>
              <a:t>令人厌烦的</a:t>
            </a:r>
          </a:p>
          <a:p>
            <a:r>
              <a:rPr lang="en-US" altLang="zh-CN" sz="3200" b="1">
                <a:latin typeface="Times New Roman" pitchFamily="18" charset="0"/>
              </a:rPr>
              <a:t>interest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ing</a:t>
            </a: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有趣的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3276600" y="4292600"/>
            <a:ext cx="19685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surprising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6156325" y="4244975"/>
            <a:ext cx="18319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surprised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1619250" y="5326063"/>
            <a:ext cx="11541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tiring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5127625" y="5238750"/>
            <a:ext cx="13350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boring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2268538" y="5829300"/>
            <a:ext cx="20351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interesting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6156325" y="5757863"/>
            <a:ext cx="1898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interested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/>
      <p:bldP spid="23556" grpId="0"/>
      <p:bldP spid="23557" grpId="0"/>
      <p:bldP spid="23560" grpId="0"/>
      <p:bldP spid="23561" grpId="0"/>
      <p:bldP spid="23562" grpId="0"/>
      <p:bldP spid="23563" grpId="0"/>
      <p:bldP spid="23564" grpId="0"/>
      <p:bldP spid="2356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830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zh-CN" sz="2400"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" y="76200"/>
            <a:ext cx="8839200" cy="640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3333CC"/>
                </a:solidFill>
                <a:latin typeface="Times New Roman" pitchFamily="18" charset="0"/>
              </a:rPr>
              <a:t>词语填空</a:t>
            </a:r>
            <a:r>
              <a:rPr lang="en-US" altLang="zh-CN" sz="3600" b="1">
                <a:solidFill>
                  <a:srgbClr val="3333CC"/>
                </a:solidFill>
                <a:latin typeface="Times New Roman" pitchFamily="18" charset="0"/>
              </a:rPr>
              <a:t>.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 </a:t>
            </a:r>
          </a:p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  </a:t>
            </a:r>
            <a:r>
              <a:rPr lang="en-US" altLang="zh-CN" sz="3600" b="1">
                <a:solidFill>
                  <a:schemeClr val="tx2"/>
                </a:solidFill>
                <a:latin typeface="Times New Roman" pitchFamily="18" charset="0"/>
              </a:rPr>
              <a:t>Thank you for________CCTV’s Around The World show.  Today, we’re in Australia. It’s a beautiful, _______day! There are many people here _____ vacation. Some are________ photos.  Others are </a:t>
            </a:r>
            <a:r>
              <a:rPr lang="en-US" altLang="zh-CN" sz="3600" b="1" u="sng">
                <a:solidFill>
                  <a:schemeClr val="tx2"/>
                </a:solidFill>
                <a:latin typeface="Times New Roman" pitchFamily="18" charset="0"/>
              </a:rPr>
              <a:t>          </a:t>
            </a:r>
            <a:r>
              <a:rPr lang="en-US" altLang="zh-CN" sz="3600" b="1">
                <a:solidFill>
                  <a:schemeClr val="tx2"/>
                </a:solidFill>
                <a:latin typeface="Times New Roman" pitchFamily="18" charset="0"/>
              </a:rPr>
              <a:t> on the beach. Look at this </a:t>
            </a:r>
            <a:r>
              <a:rPr lang="en-US" altLang="zh-CN" sz="3600" b="1" u="sng">
                <a:solidFill>
                  <a:schemeClr val="tx2"/>
                </a:solidFill>
                <a:latin typeface="Times New Roman" pitchFamily="18" charset="0"/>
              </a:rPr>
              <a:t> _______</a:t>
            </a:r>
            <a:r>
              <a:rPr lang="en-US" altLang="zh-CN" sz="3600" b="1">
                <a:solidFill>
                  <a:schemeClr val="tx2"/>
                </a:solidFill>
                <a:latin typeface="Times New Roman" pitchFamily="18" charset="0"/>
              </a:rPr>
              <a:t>of people _______beach volleyball. They look </a:t>
            </a:r>
            <a:r>
              <a:rPr lang="en-US" altLang="zh-CN" sz="3600" b="1" u="sng">
                <a:solidFill>
                  <a:schemeClr val="tx2"/>
                </a:solidFill>
                <a:latin typeface="Times New Roman" pitchFamily="18" charset="0"/>
              </a:rPr>
              <a:t>       </a:t>
            </a:r>
            <a:r>
              <a:rPr lang="en-US" altLang="zh-CN" sz="3600" b="1">
                <a:solidFill>
                  <a:schemeClr val="tx2"/>
                </a:solidFill>
                <a:latin typeface="Times New Roman" pitchFamily="18" charset="0"/>
              </a:rPr>
              <a:t>! I am _________they can play ____ this heat. This is a very </a:t>
            </a:r>
            <a:r>
              <a:rPr lang="en-US" altLang="zh-CN" sz="3600" b="1" u="sng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chemeClr val="tx2"/>
                </a:solidFill>
                <a:latin typeface="Times New Roman" pitchFamily="18" charset="0"/>
              </a:rPr>
              <a:t> _________ place. The people are really _______!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429000" y="19050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sunny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038600" y="2438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en-US" altLang="zh-CN" sz="4000" b="1">
                <a:solidFill>
                  <a:srgbClr val="FF3300"/>
                </a:solidFill>
                <a:latin typeface="Times New Roman" pitchFamily="18" charset="0"/>
              </a:rPr>
              <a:t>on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143000" y="3048000"/>
            <a:ext cx="160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taking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6629400" y="3048000"/>
            <a:ext cx="152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lying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4953000" y="3505200"/>
            <a:ext cx="1752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group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7239000" y="4191000"/>
            <a:ext cx="990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cool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2133600" y="5867400"/>
            <a:ext cx="1828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relaxed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048000" y="5257800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interesting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2514600" y="304800"/>
            <a:ext cx="61722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60000"/>
              </a:lnSpc>
              <a:spcBef>
                <a:spcPct val="50000"/>
              </a:spcBef>
            </a:pPr>
            <a:endParaRPr lang="zh-CN" altLang="zh-CN" sz="3200">
              <a:latin typeface="Times New Roman" pitchFamily="18" charset="0"/>
            </a:endParaRP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3352800" y="889000"/>
            <a:ext cx="1670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 joining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5638800" y="4746625"/>
            <a:ext cx="679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 in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152400" y="4148138"/>
            <a:ext cx="15732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 playing</a:t>
            </a: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990600" y="4724400"/>
            <a:ext cx="2038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surprised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5" grpId="0"/>
      <p:bldP spid="15366" grpId="0"/>
      <p:bldP spid="15367" grpId="0"/>
      <p:bldP spid="15368" grpId="0"/>
      <p:bldP spid="15369" grpId="0"/>
      <p:bldP spid="15370" grpId="0"/>
      <p:bldP spid="15371" grpId="0"/>
      <p:bldP spid="15373" grpId="0"/>
      <p:bldP spid="15374" grpId="0"/>
      <p:bldP spid="15375" grpId="0"/>
      <p:bldP spid="153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pic_1622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7" t="37834" r="62224" b="48079"/>
          <a:stretch>
            <a:fillRect/>
          </a:stretch>
        </p:blipFill>
        <p:spPr bwMode="auto">
          <a:xfrm>
            <a:off x="468313" y="836613"/>
            <a:ext cx="244792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pic_1622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5" t="37834" r="35545" b="48099"/>
          <a:stretch>
            <a:fillRect/>
          </a:stretch>
        </p:blipFill>
        <p:spPr bwMode="auto">
          <a:xfrm>
            <a:off x="3132138" y="836613"/>
            <a:ext cx="259397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pic_1622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56" t="37834" r="8893" b="48099"/>
          <a:stretch>
            <a:fillRect/>
          </a:stretch>
        </p:blipFill>
        <p:spPr bwMode="auto">
          <a:xfrm>
            <a:off x="5867400" y="836613"/>
            <a:ext cx="2592388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23850" y="2997200"/>
            <a:ext cx="8316913" cy="409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3000" b="1">
                <a:solidFill>
                  <a:srgbClr val="000000"/>
                </a:solidFill>
                <a:latin typeface="Times New Roman" pitchFamily="18" charset="0"/>
              </a:rPr>
              <a:t>It’s winter in France. The weather is _____ and _____. People are wearing _____ and 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18" charset="0"/>
              </a:rPr>
              <a:t>scarfs</a:t>
            </a:r>
            <a:r>
              <a:rPr lang="en-US" altLang="zh-CN" sz="3000" b="1">
                <a:solidFill>
                  <a:srgbClr val="000000"/>
                </a:solidFill>
                <a:latin typeface="Times New Roman" pitchFamily="18" charset="0"/>
              </a:rPr>
              <a:t>. But everyone is 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18" charset="0"/>
              </a:rPr>
              <a:t>having a good time</a:t>
            </a:r>
            <a:r>
              <a:rPr lang="en-US" altLang="zh-CN" sz="3000" b="1">
                <a:solidFill>
                  <a:srgbClr val="000000"/>
                </a:solidFill>
                <a:latin typeface="Times New Roman" pitchFamily="18" charset="0"/>
              </a:rPr>
              <a:t>. Friends are _________________ in a restaurant. In a  _____ , a  musician is  _________________ and some boys ________________ .  One man is  ______ a ______.</a:t>
            </a:r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0" y="549275"/>
            <a:ext cx="827088" cy="476250"/>
          </a:xfrm>
          <a:prstGeom prst="ellipse">
            <a:avLst/>
          </a:prstGeom>
          <a:solidFill>
            <a:srgbClr val="33CC33"/>
          </a:solidFill>
          <a:ln w="9525" algn="ctr">
            <a:solidFill>
              <a:srgbClr val="00CC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0" y="476250"/>
            <a:ext cx="8270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>
                <a:solidFill>
                  <a:srgbClr val="000000"/>
                </a:solidFill>
                <a:latin typeface="Verdana" pitchFamily="34" charset="0"/>
              </a:rPr>
              <a:t>3b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684213" y="333375"/>
            <a:ext cx="8137525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 b="1">
                <a:solidFill>
                  <a:srgbClr val="000000"/>
                </a:solidFill>
                <a:latin typeface="Verdana" pitchFamily="34" charset="0"/>
              </a:rPr>
              <a:t>Look at the pictures of France. Then fill in the blanks.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6372225" y="3068638"/>
            <a:ext cx="1512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windy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468313" y="3644900"/>
            <a:ext cx="1223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cold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4716463" y="3644900"/>
            <a:ext cx="1079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coats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466725" y="4724400"/>
            <a:ext cx="2881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eating / drinking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7164388" y="4724400"/>
            <a:ext cx="1223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park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2843213" y="5300663"/>
            <a:ext cx="3384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playing the guitar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323850" y="5862638"/>
            <a:ext cx="34559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are playing football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5795963" y="5934075"/>
            <a:ext cx="12969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taking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7380288" y="5934075"/>
            <a:ext cx="1439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photo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/>
      <p:bldP spid="13324" grpId="0"/>
      <p:bldP spid="13325" grpId="0"/>
      <p:bldP spid="13326" grpId="0"/>
      <p:bldP spid="13327" grpId="0"/>
      <p:bldP spid="13328" grpId="0"/>
      <p:bldP spid="133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istockphoto_3548202-baby-lying-on-b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86200" cy="314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914400" y="3352800"/>
            <a:ext cx="549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 b="1"/>
              <a:t>The baby </a:t>
            </a:r>
            <a:r>
              <a:rPr lang="en-US" altLang="zh-CN" sz="3600" b="1">
                <a:solidFill>
                  <a:srgbClr val="FF3300"/>
                </a:solidFill>
              </a:rPr>
              <a:t>is lying</a:t>
            </a:r>
            <a:r>
              <a:rPr lang="en-US" altLang="zh-CN" sz="3600" b="1"/>
              <a:t> in bed.</a:t>
            </a:r>
          </a:p>
        </p:txBody>
      </p:sp>
      <p:pic>
        <p:nvPicPr>
          <p:cNvPr id="19464" name="Picture 8" descr="p_23689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0"/>
            <a:ext cx="4838700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914400" y="4114800"/>
            <a:ext cx="6026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/>
              <a:t>They </a:t>
            </a:r>
            <a:r>
              <a:rPr lang="en-US" altLang="zh-CN" sz="3600" b="1">
                <a:solidFill>
                  <a:srgbClr val="FF3300"/>
                </a:solidFill>
              </a:rPr>
              <a:t>are lying</a:t>
            </a:r>
            <a:r>
              <a:rPr lang="en-US" altLang="zh-CN" sz="3600" b="1"/>
              <a:t> on the floor.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895600" y="4800600"/>
            <a:ext cx="24812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/>
              <a:t>lie--lying</a:t>
            </a:r>
          </a:p>
        </p:txBody>
      </p:sp>
      <p:sp>
        <p:nvSpPr>
          <p:cNvPr id="19467" name="AutoShape 11">
            <a:hlinkClick r:id="" action="ppaction://hlinkshowjump?jump=nextslide" highlightClick="1"/>
            <a:hlinkHover r:id="" action="ppaction://noaction"/>
          </p:cNvPr>
          <p:cNvSpPr>
            <a:spLocks noChangeArrowheads="1"/>
          </p:cNvSpPr>
          <p:nvPr/>
        </p:nvSpPr>
        <p:spPr bwMode="auto">
          <a:xfrm>
            <a:off x="7543800" y="5562600"/>
            <a:ext cx="1042988" cy="1042988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381000" y="5638800"/>
            <a:ext cx="7467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The pen is lying on the ground.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5" grpId="0"/>
      <p:bldP spid="19466" grpId="0"/>
      <p:bldP spid="194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点击图片查看下一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905000"/>
            <a:ext cx="5373688" cy="430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2133600" y="304800"/>
            <a:ext cx="4090988" cy="931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Period 3</a:t>
            </a:r>
            <a:endParaRPr lang="zh-CN" altLang="en-US" sz="36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76200"/>
            <a:ext cx="7426325" cy="700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zh-CN" sz="2800" b="1">
                <a:latin typeface="Times New Roman" pitchFamily="18" charset="0"/>
              </a:rPr>
              <a:t>1</a:t>
            </a:r>
            <a:r>
              <a:rPr lang="zh-CN" altLang="en-US" sz="2800" b="1">
                <a:latin typeface="Times New Roman" pitchFamily="18" charset="0"/>
              </a:rPr>
              <a:t>、</a:t>
            </a:r>
            <a:r>
              <a:rPr lang="en-US" altLang="zh-CN" sz="2800" b="1">
                <a:latin typeface="Times New Roman" pitchFamily="18" charset="0"/>
              </a:rPr>
              <a:t>--</a:t>
            </a:r>
            <a:r>
              <a:rPr lang="zh-CN" altLang="en-US" sz="2800" b="1">
                <a:latin typeface="Times New Roman" pitchFamily="18" charset="0"/>
              </a:rPr>
              <a:t>富阳的天气怎么样？       </a:t>
            </a:r>
            <a:r>
              <a:rPr lang="en-US" altLang="zh-CN" sz="2800" b="1">
                <a:latin typeface="Times New Roman" pitchFamily="18" charset="0"/>
              </a:rPr>
              <a:t>--</a:t>
            </a:r>
            <a:r>
              <a:rPr lang="zh-CN" altLang="en-US" sz="2800" b="1">
                <a:latin typeface="Times New Roman" pitchFamily="18" charset="0"/>
              </a:rPr>
              <a:t>多云。</a:t>
            </a:r>
          </a:p>
          <a:p>
            <a:pPr>
              <a:lnSpc>
                <a:spcPct val="135000"/>
              </a:lnSpc>
            </a:pPr>
            <a:endParaRPr lang="zh-CN" altLang="en-US" sz="2800" b="1">
              <a:latin typeface="Times New Roman" pitchFamily="18" charset="0"/>
            </a:endParaRPr>
          </a:p>
          <a:p>
            <a:pPr>
              <a:lnSpc>
                <a:spcPct val="135000"/>
              </a:lnSpc>
            </a:pPr>
            <a:endParaRPr lang="zh-CN" altLang="en-US" sz="2800" b="1">
              <a:latin typeface="Times New Roman" pitchFamily="18" charset="0"/>
            </a:endParaRPr>
          </a:p>
          <a:p>
            <a:pPr>
              <a:lnSpc>
                <a:spcPct val="135000"/>
              </a:lnSpc>
            </a:pPr>
            <a:endParaRPr lang="zh-CN" altLang="en-US" sz="2800" b="1">
              <a:latin typeface="Times New Roman" pitchFamily="18" charset="0"/>
            </a:endParaRPr>
          </a:p>
          <a:p>
            <a:pPr>
              <a:lnSpc>
                <a:spcPct val="135000"/>
              </a:lnSpc>
            </a:pPr>
            <a:r>
              <a:rPr lang="en-US" altLang="zh-CN" sz="2800" b="1">
                <a:latin typeface="Times New Roman" pitchFamily="18" charset="0"/>
              </a:rPr>
              <a:t>2</a:t>
            </a:r>
            <a:r>
              <a:rPr lang="zh-CN" altLang="en-US" sz="2800" b="1">
                <a:latin typeface="Times New Roman" pitchFamily="18" charset="0"/>
              </a:rPr>
              <a:t>、冬天，我喜欢暖和的晴朗的日子。</a:t>
            </a:r>
          </a:p>
          <a:p>
            <a:pPr>
              <a:lnSpc>
                <a:spcPct val="135000"/>
              </a:lnSpc>
            </a:pPr>
            <a:endParaRPr lang="zh-CN" altLang="en-US" sz="2800" b="1">
              <a:latin typeface="Times New Roman" pitchFamily="18" charset="0"/>
            </a:endParaRPr>
          </a:p>
          <a:p>
            <a:pPr>
              <a:lnSpc>
                <a:spcPct val="135000"/>
              </a:lnSpc>
            </a:pPr>
            <a:r>
              <a:rPr lang="en-US" altLang="zh-CN" sz="2800" b="1">
                <a:latin typeface="Times New Roman" pitchFamily="18" charset="0"/>
              </a:rPr>
              <a:t>3.(</a:t>
            </a:r>
            <a:r>
              <a:rPr lang="zh-CN" altLang="en-US" sz="2800" b="1">
                <a:latin typeface="Times New Roman" pitchFamily="18" charset="0"/>
              </a:rPr>
              <a:t>你）近况如何？</a:t>
            </a:r>
          </a:p>
          <a:p>
            <a:pPr>
              <a:lnSpc>
                <a:spcPct val="135000"/>
              </a:lnSpc>
            </a:pPr>
            <a:r>
              <a:rPr lang="zh-CN" altLang="en-US" sz="2800" b="1">
                <a:latin typeface="Times New Roman" pitchFamily="18" charset="0"/>
              </a:rPr>
              <a:t>    很好。</a:t>
            </a:r>
          </a:p>
          <a:p>
            <a:pPr>
              <a:lnSpc>
                <a:spcPct val="135000"/>
              </a:lnSpc>
            </a:pPr>
            <a:endParaRPr lang="zh-CN" altLang="en-US" sz="2800" b="1">
              <a:latin typeface="Times New Roman" pitchFamily="18" charset="0"/>
            </a:endParaRPr>
          </a:p>
          <a:p>
            <a:pPr>
              <a:lnSpc>
                <a:spcPct val="135000"/>
              </a:lnSpc>
            </a:pPr>
            <a:r>
              <a:rPr lang="en-US" altLang="zh-CN" sz="2800" b="1">
                <a:latin typeface="Times New Roman" pitchFamily="18" charset="0"/>
              </a:rPr>
              <a:t>4.-</a:t>
            </a:r>
            <a:r>
              <a:rPr lang="zh-CN" altLang="en-US" sz="2800" b="1">
                <a:latin typeface="Times New Roman" pitchFamily="18" charset="0"/>
              </a:rPr>
              <a:t>喂！我是</a:t>
            </a:r>
            <a:r>
              <a:rPr lang="en-US" altLang="zh-CN" sz="2800" b="1">
                <a:latin typeface="Times New Roman" pitchFamily="18" charset="0"/>
              </a:rPr>
              <a:t>Sally! </a:t>
            </a:r>
            <a:r>
              <a:rPr lang="zh-CN" altLang="en-US" sz="2800" b="1">
                <a:latin typeface="Times New Roman" pitchFamily="18" charset="0"/>
              </a:rPr>
              <a:t>你是</a:t>
            </a:r>
            <a:r>
              <a:rPr lang="en-US" altLang="zh-CN" sz="2800" b="1">
                <a:latin typeface="Times New Roman" pitchFamily="18" charset="0"/>
              </a:rPr>
              <a:t>Jenny</a:t>
            </a:r>
            <a:r>
              <a:rPr lang="zh-CN" altLang="en-US" sz="2800" b="1">
                <a:latin typeface="Times New Roman" pitchFamily="18" charset="0"/>
              </a:rPr>
              <a:t>吗？（电话对话）</a:t>
            </a:r>
          </a:p>
          <a:p>
            <a:pPr>
              <a:lnSpc>
                <a:spcPct val="135000"/>
              </a:lnSpc>
            </a:pPr>
            <a:r>
              <a:rPr lang="zh-CN" altLang="en-US" sz="2800" b="1">
                <a:latin typeface="Times New Roman" pitchFamily="18" charset="0"/>
              </a:rPr>
              <a:t>  </a:t>
            </a:r>
          </a:p>
          <a:p>
            <a:pPr>
              <a:lnSpc>
                <a:spcPct val="135000"/>
              </a:lnSpc>
            </a:pPr>
            <a:endParaRPr lang="en-US" altLang="zh-CN" sz="2800" b="1">
              <a:latin typeface="Times New Roman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57200" y="654050"/>
            <a:ext cx="749935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--How is the weather in Fuyang?</a:t>
            </a:r>
          </a:p>
          <a:p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   What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’s</a:t>
            </a: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 the weather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like in Fuyang</a:t>
            </a: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33400" y="1873250"/>
            <a:ext cx="2673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--It’s cloud</a:t>
            </a: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y</a:t>
            </a: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28600" y="2879725"/>
            <a:ext cx="85820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</a:rPr>
              <a:t>In winter, I like warm and sun</a:t>
            </a:r>
            <a:r>
              <a:rPr lang="en-US" altLang="zh-CN" sz="4000" b="1">
                <a:solidFill>
                  <a:srgbClr val="FF3300"/>
                </a:solidFill>
                <a:latin typeface="Times New Roman" pitchFamily="18" charset="0"/>
              </a:rPr>
              <a:t>ny</a:t>
            </a:r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</a:rPr>
              <a:t> days.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819400" y="3657600"/>
            <a:ext cx="60118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</a:rPr>
              <a:t>How is it going (with you)?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641475" y="4479925"/>
            <a:ext cx="30051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</a:rPr>
              <a:t> Pretty good!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28600" y="5943600"/>
            <a:ext cx="8153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Hello! This is Sally!  Is that Jenny?</a:t>
            </a:r>
            <a:r>
              <a:rPr lang="zh-CN" altLang="en-US" sz="800" b="1">
                <a:solidFill>
                  <a:schemeClr val="bg1"/>
                </a:solidFill>
              </a:rPr>
              <a:t>组</a:t>
            </a:r>
            <a:r>
              <a:rPr lang="en-US" altLang="zh-CN" sz="800" b="1">
                <a:solidFill>
                  <a:schemeClr val="bg1"/>
                </a:solidFill>
              </a:rPr>
              <a:t>.</a:t>
            </a:r>
            <a:r>
              <a:rPr lang="zh-CN" altLang="en-US" sz="800" b="1">
                <a:solidFill>
                  <a:schemeClr val="bg1"/>
                </a:solidFill>
              </a:rPr>
              <a:t>卷</a:t>
            </a:r>
            <a:r>
              <a:rPr lang="en-US" altLang="zh-CN" sz="800" b="1">
                <a:solidFill>
                  <a:schemeClr val="bg1"/>
                </a:solidFill>
              </a:rPr>
              <a:t>.</a:t>
            </a:r>
            <a:r>
              <a:rPr lang="zh-CN" altLang="en-US" sz="800" b="1">
                <a:solidFill>
                  <a:schemeClr val="bg1"/>
                </a:solidFill>
              </a:rPr>
              <a:t>网</a:t>
            </a:r>
          </a:p>
          <a:p>
            <a:pPr>
              <a:spcBef>
                <a:spcPct val="50000"/>
              </a:spcBef>
            </a:pPr>
            <a:endParaRPr lang="en-US" altLang="zh-CN" sz="8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/>
      <p:bldP spid="410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u=2045346542,1571113982&amp;fm=0&amp;gp=36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13" y="4953000"/>
            <a:ext cx="3189287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457200" y="457200"/>
            <a:ext cx="8686800" cy="301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/>
              <a:t>下周你要去北京旅游，所以打电话给你在北京的朋友</a:t>
            </a:r>
            <a:r>
              <a:rPr lang="en-US" altLang="zh-CN" sz="4800" b="1"/>
              <a:t>Tom</a:t>
            </a:r>
            <a:r>
              <a:rPr lang="zh-CN" altLang="en-US" sz="4800" b="1"/>
              <a:t>，问一下那里的天气情况， 并顺便问问他的近况。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地图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9"/>
          <a:stretch>
            <a:fillRect/>
          </a:stretch>
        </p:blipFill>
        <p:spPr bwMode="auto">
          <a:xfrm>
            <a:off x="457200" y="1244600"/>
            <a:ext cx="8001000" cy="561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562600" y="4495800"/>
            <a:ext cx="14478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400" b="1"/>
              <a:t>Hangzhou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88201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A:</a:t>
            </a:r>
            <a:r>
              <a:rPr lang="en-US" altLang="zh-CN" sz="4000" b="1">
                <a:latin typeface="Times New Roman" pitchFamily="18" charset="0"/>
              </a:rPr>
              <a:t> </a:t>
            </a:r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</a:rPr>
              <a:t>How 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is</a:t>
            </a:r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</a:rPr>
              <a:t> the weather </a:t>
            </a:r>
            <a:r>
              <a:rPr lang="en-US" altLang="zh-CN" sz="4000" b="1">
                <a:latin typeface="Times New Roman" pitchFamily="18" charset="0"/>
              </a:rPr>
              <a:t>in</a:t>
            </a:r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</a:rPr>
              <a:t> Guangzhou?</a:t>
            </a:r>
          </a:p>
          <a:p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</a:rPr>
              <a:t>   =What</a:t>
            </a:r>
            <a:r>
              <a:rPr lang="en-US" altLang="zh-CN" sz="4000" b="1">
                <a:solidFill>
                  <a:srgbClr val="FF3300"/>
                </a:solidFill>
                <a:latin typeface="Times New Roman" pitchFamily="18" charset="0"/>
              </a:rPr>
              <a:t>’s</a:t>
            </a:r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</a:rPr>
              <a:t> the weather </a:t>
            </a:r>
            <a:r>
              <a:rPr lang="en-US" altLang="zh-CN" sz="4000" b="1">
                <a:solidFill>
                  <a:srgbClr val="FF3300"/>
                </a:solidFill>
                <a:latin typeface="Times New Roman" pitchFamily="18" charset="0"/>
              </a:rPr>
              <a:t>like</a:t>
            </a:r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altLang="zh-CN" sz="4000" b="1">
                <a:latin typeface="Times New Roman" pitchFamily="18" charset="0"/>
              </a:rPr>
              <a:t>in</a:t>
            </a:r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</a:rPr>
              <a:t>…?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1219200"/>
            <a:ext cx="882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B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:</a:t>
            </a:r>
            <a:r>
              <a:rPr lang="en-US" altLang="zh-CN" sz="4000" b="1">
                <a:solidFill>
                  <a:srgbClr val="660033"/>
                </a:solidFill>
                <a:latin typeface="Times New Roman" pitchFamily="18" charset="0"/>
              </a:rPr>
              <a:t> </a:t>
            </a:r>
            <a:r>
              <a:rPr lang="en-US" altLang="zh-CN" sz="4000" b="1">
                <a:latin typeface="Times New Roman" pitchFamily="18" charset="0"/>
              </a:rPr>
              <a:t>It’s</a:t>
            </a:r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</a:rPr>
              <a:t>  sunny and hot.</a:t>
            </a:r>
          </a:p>
        </p:txBody>
      </p:sp>
      <p:pic>
        <p:nvPicPr>
          <p:cNvPr id="18439" name="Picture 7" descr="u=561084970,3434508829&amp;fm=0&amp;gp=20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724400"/>
            <a:ext cx="116522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2" name="Picture 10" descr="u=2542155239,2249205115&amp;fm=0&amp;gp=-44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114800"/>
            <a:ext cx="1752600" cy="97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3" name="Picture 11" descr="u=689424106,4189126020&amp;fm=0&amp;gp=46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505200"/>
            <a:ext cx="898525" cy="75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6675438" y="6370638"/>
            <a:ext cx="184150" cy="106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Times New Roman" pitchFamily="18" charset="0"/>
              </a:rPr>
              <a:t>25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6096000" y="6019800"/>
            <a:ext cx="2638425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22 ℃ -35 ℃</a:t>
            </a:r>
            <a:r>
              <a:rPr lang="zh-CN" altLang="en-US" sz="800" b="1">
                <a:solidFill>
                  <a:schemeClr val="bg1"/>
                </a:solidFill>
              </a:rPr>
              <a:t>学科网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7343775" y="2209800"/>
            <a:ext cx="1800225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-2 ℃ -2℃</a:t>
            </a:r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6891338" y="5257800"/>
            <a:ext cx="2332037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10 ℃ -20 ℃</a:t>
            </a:r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1295400" y="4800600"/>
            <a:ext cx="1925638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3 ℃ -7 ℃</a:t>
            </a:r>
          </a:p>
        </p:txBody>
      </p:sp>
      <p:pic>
        <p:nvPicPr>
          <p:cNvPr id="18453" name="Picture 21" descr="tianqi2_0008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715000"/>
            <a:ext cx="838200" cy="83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6019800" y="3505200"/>
            <a:ext cx="23622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9 ℃ -16 ℃</a:t>
            </a:r>
          </a:p>
        </p:txBody>
      </p:sp>
      <p:pic>
        <p:nvPicPr>
          <p:cNvPr id="18457" name="Picture 25" descr="tianqi1_0149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752600"/>
            <a:ext cx="990600" cy="90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84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Group 2"/>
          <p:cNvGraphicFramePr>
            <a:graphicFrameLocks noGrp="1"/>
          </p:cNvGraphicFramePr>
          <p:nvPr/>
        </p:nvGraphicFramePr>
        <p:xfrm>
          <a:off x="250825" y="1844675"/>
          <a:ext cx="8893175" cy="4784725"/>
        </p:xfrm>
        <a:graphic>
          <a:graphicData uri="http://schemas.openxmlformats.org/drawingml/2006/table">
            <a:tbl>
              <a:tblPr/>
              <a:tblGrid>
                <a:gridCol w="1423988"/>
                <a:gridCol w="1955800"/>
                <a:gridCol w="3176587"/>
                <a:gridCol w="2336800"/>
              </a:tblGrid>
              <a:tr h="1152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How’s it going?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What are you doing</a:t>
                      </a:r>
                      <a:r>
                        <a:rPr kumimoji="0" lang="zh-CN" altLang="en-US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How’s the weather?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Maria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000" b="1" i="1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000" b="1" i="1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000" b="1" i="1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2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great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000" b="1" i="1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800" b="1" i="1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1836738" y="3068638"/>
            <a:ext cx="1871662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pretty good</a:t>
            </a:r>
          </a:p>
        </p:txBody>
      </p:sp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3708400" y="3141663"/>
            <a:ext cx="3384550" cy="201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visiting my grandmother</a:t>
            </a:r>
          </a:p>
          <a:p>
            <a:pPr>
              <a:spcBef>
                <a:spcPct val="50000"/>
              </a:spcBef>
            </a:pPr>
            <a:endParaRPr lang="en-US" altLang="zh-CN" sz="3600" b="1" i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0506" name="Rectangle 26"/>
          <p:cNvSpPr>
            <a:spLocks noChangeArrowheads="1"/>
          </p:cNvSpPr>
          <p:nvPr/>
        </p:nvSpPr>
        <p:spPr bwMode="auto">
          <a:xfrm>
            <a:off x="3725863" y="4749800"/>
            <a:ext cx="2901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having a party</a:t>
            </a:r>
          </a:p>
        </p:txBody>
      </p:sp>
      <p:sp>
        <p:nvSpPr>
          <p:cNvPr id="20507" name="Rectangle 27"/>
          <p:cNvSpPr>
            <a:spLocks noChangeArrowheads="1"/>
          </p:cNvSpPr>
          <p:nvPr/>
        </p:nvSpPr>
        <p:spPr bwMode="auto">
          <a:xfrm>
            <a:off x="6829425" y="3068638"/>
            <a:ext cx="249555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sunny, hot, and humid</a:t>
            </a:r>
          </a:p>
        </p:txBody>
      </p:sp>
      <p:sp>
        <p:nvSpPr>
          <p:cNvPr id="20508" name="Rectangle 28"/>
          <p:cNvSpPr>
            <a:spLocks noChangeArrowheads="1"/>
          </p:cNvSpPr>
          <p:nvPr/>
        </p:nvSpPr>
        <p:spPr bwMode="auto">
          <a:xfrm>
            <a:off x="7019925" y="4325938"/>
            <a:ext cx="2124075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000" b="1" i="1">
                <a:solidFill>
                  <a:srgbClr val="FF3300"/>
                </a:solidFill>
                <a:latin typeface="Times New Roman" pitchFamily="18" charset="0"/>
              </a:rPr>
              <a:t>cold, raining</a:t>
            </a:r>
          </a:p>
          <a:p>
            <a:r>
              <a:rPr lang="en-US" altLang="zh-CN" sz="4000" b="1" i="1">
                <a:solidFill>
                  <a:srgbClr val="FF3300"/>
                </a:solidFill>
                <a:latin typeface="Times New Roman" pitchFamily="18" charset="0"/>
              </a:rPr>
              <a:t>terrible</a:t>
            </a:r>
          </a:p>
          <a:p>
            <a:endParaRPr lang="en-US" altLang="zh-CN" sz="4000" b="1" i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0509" name="Text Box 29"/>
          <p:cNvSpPr txBox="1">
            <a:spLocks noChangeArrowheads="1"/>
          </p:cNvSpPr>
          <p:nvPr/>
        </p:nvSpPr>
        <p:spPr bwMode="auto">
          <a:xfrm>
            <a:off x="323850" y="260350"/>
            <a:ext cx="29527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 i="1">
                <a:solidFill>
                  <a:srgbClr val="FF3300"/>
                </a:solidFill>
                <a:hlinkClick r:id="rId3" action="ppaction://hlinkfile"/>
              </a:rPr>
              <a:t>P34  2a</a:t>
            </a:r>
            <a:endParaRPr lang="en-US" altLang="zh-CN" sz="5400" b="1" i="1">
              <a:solidFill>
                <a:srgbClr val="FF3300"/>
              </a:solidFill>
            </a:endParaRPr>
          </a:p>
        </p:txBody>
      </p:sp>
      <p:sp>
        <p:nvSpPr>
          <p:cNvPr id="20510" name="Rectangle 30"/>
          <p:cNvSpPr>
            <a:spLocks noChangeArrowheads="1"/>
          </p:cNvSpPr>
          <p:nvPr/>
        </p:nvSpPr>
        <p:spPr bwMode="auto">
          <a:xfrm>
            <a:off x="3276600" y="304800"/>
            <a:ext cx="120491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5400" b="1" i="1">
                <a:solidFill>
                  <a:srgbClr val="FF3300"/>
                </a:solidFill>
                <a:hlinkClick r:id="rId4" action="ppaction://hlinkfile"/>
              </a:rPr>
              <a:t>2b</a:t>
            </a:r>
            <a:r>
              <a:rPr lang="en-US" altLang="zh-CN" sz="800" b="1">
                <a:solidFill>
                  <a:schemeClr val="bg1"/>
                </a:solidFill>
              </a:rPr>
              <a:t>zxxk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4" grpId="0"/>
      <p:bldP spid="20505" grpId="0"/>
      <p:bldP spid="20506" grpId="0"/>
      <p:bldP spid="20507" grpId="0"/>
      <p:bldP spid="2050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3-bi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49" r="1755" b="505"/>
          <a:stretch>
            <a:fillRect/>
          </a:stretch>
        </p:blipFill>
        <p:spPr bwMode="auto">
          <a:xfrm>
            <a:off x="0" y="152400"/>
            <a:ext cx="42672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0" y="4724400"/>
            <a:ext cx="42672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play beach volleyball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295400" y="0"/>
            <a:ext cx="345598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66"/>
                </a:solidFill>
              </a:rPr>
              <a:t>37- 40</a:t>
            </a:r>
            <a:r>
              <a:rPr lang="en-US" altLang="zh-CN" sz="4800" b="1"/>
              <a:t> </a:t>
            </a:r>
            <a:r>
              <a:rPr lang="en-US" altLang="zh-CN" sz="4000" b="1">
                <a:solidFill>
                  <a:srgbClr val="FF0066"/>
                </a:solidFill>
              </a:rPr>
              <a:t>℃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04800" y="3556000"/>
            <a:ext cx="4419600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a beautiful, sunny day</a:t>
            </a:r>
          </a:p>
        </p:txBody>
      </p:sp>
      <p:pic>
        <p:nvPicPr>
          <p:cNvPr id="7175" name="Picture 7" descr="20039118453029569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762000" cy="75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228600" y="5257800"/>
            <a:ext cx="23733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on the beach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0" y="5715000"/>
            <a:ext cx="87201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Times New Roman" pitchFamily="18" charset="0"/>
              </a:rPr>
              <a:t>I </a:t>
            </a:r>
            <a:r>
              <a:rPr lang="en-US" altLang="zh-CN" sz="4400" b="1" u="sng">
                <a:solidFill>
                  <a:srgbClr val="FF3300"/>
                </a:solidFill>
                <a:latin typeface="Times New Roman" pitchFamily="18" charset="0"/>
              </a:rPr>
              <a:t>am surprised</a:t>
            </a:r>
            <a:r>
              <a:rPr lang="en-US" altLang="zh-CN" sz="3600" b="1">
                <a:latin typeface="Times New Roman" pitchFamily="18" charset="0"/>
              </a:rPr>
              <a:t> they can play </a:t>
            </a:r>
            <a:r>
              <a:rPr lang="en-US" altLang="zh-CN" sz="3600" b="1" u="sng">
                <a:solidFill>
                  <a:srgbClr val="FF3300"/>
                </a:solidFill>
                <a:latin typeface="Times New Roman" pitchFamily="18" charset="0"/>
              </a:rPr>
              <a:t>in this heat</a:t>
            </a:r>
            <a:r>
              <a:rPr lang="en-US" altLang="zh-CN" sz="3600" b="1">
                <a:latin typeface="Times New Roman" pitchFamily="18" charset="0"/>
              </a:rPr>
              <a:t>.</a:t>
            </a:r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4800600" y="2971800"/>
            <a:ext cx="4572000" cy="117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be</a:t>
            </a:r>
            <a:r>
              <a:rPr lang="en-US" altLang="zh-CN" sz="4000" b="1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en-US" altLang="zh-CN" sz="4000" b="1">
                <a:solidFill>
                  <a:srgbClr val="FF3300"/>
                </a:solidFill>
                <a:latin typeface="Times New Roman" pitchFamily="18" charset="0"/>
                <a:hlinkClick r:id="" action="ppaction://noaction"/>
              </a:rPr>
              <a:t>lying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on the beach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 be relaxed</a:t>
            </a:r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-76200" y="4214813"/>
            <a:ext cx="63912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There are many people </a:t>
            </a:r>
            <a:r>
              <a:rPr lang="en-US" altLang="zh-CN" sz="3200" b="1" u="sng">
                <a:solidFill>
                  <a:srgbClr val="FF3300"/>
                </a:solidFill>
                <a:latin typeface="Times New Roman" pitchFamily="18" charset="0"/>
              </a:rPr>
              <a:t>on vacation.</a:t>
            </a:r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5334000" y="5334000"/>
            <a:ext cx="33924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/>
              <a:t>在这样的炎热天气下</a:t>
            </a:r>
          </a:p>
        </p:txBody>
      </p:sp>
      <p:pic>
        <p:nvPicPr>
          <p:cNvPr id="7192" name="Picture 24" descr="SuperStock_1663R-407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0"/>
            <a:ext cx="42672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/>
      <p:bldP spid="7174" grpId="0"/>
      <p:bldP spid="7177" grpId="0"/>
      <p:bldP spid="7181" grpId="0"/>
      <p:bldP spid="7185" grpId="0"/>
      <p:bldP spid="718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-107950" y="404813"/>
            <a:ext cx="9374188" cy="399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Times New Roman" pitchFamily="18" charset="0"/>
              </a:rPr>
              <a:t>   Yuan Yuan is reporting </a:t>
            </a:r>
          </a:p>
          <a:p>
            <a:r>
              <a:rPr lang="en-US" altLang="zh-CN" sz="2800" b="1">
                <a:latin typeface="Times New Roman" pitchFamily="18" charset="0"/>
              </a:rPr>
              <a:t>                         for </a:t>
            </a:r>
            <a:r>
              <a:rPr lang="en-US" altLang="zh-CN" sz="3200" b="1">
                <a:latin typeface="Times New Roman" pitchFamily="18" charset="0"/>
              </a:rPr>
              <a:t>CCTV’s </a:t>
            </a:r>
            <a:r>
              <a:rPr lang="en-US" altLang="zh-CN" sz="3600" b="1" i="1" u="sng">
                <a:solidFill>
                  <a:srgbClr val="FF3300"/>
                </a:solidFill>
                <a:latin typeface="Times New Roman" pitchFamily="18" charset="0"/>
              </a:rPr>
              <a:t>Around The World </a:t>
            </a:r>
            <a:r>
              <a:rPr lang="en-US" altLang="zh-CN" sz="3600" b="1" u="sng">
                <a:solidFill>
                  <a:srgbClr val="FF3300"/>
                </a:solidFill>
                <a:latin typeface="Times New Roman" pitchFamily="18" charset="0"/>
              </a:rPr>
              <a:t>show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.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18" charset="0"/>
              </a:rPr>
              <a:t> </a:t>
            </a:r>
          </a:p>
          <a:p>
            <a:endParaRPr lang="en-US" altLang="zh-CN" sz="2800" b="1">
              <a:solidFill>
                <a:srgbClr val="0000CC"/>
              </a:solidFill>
              <a:latin typeface="Times New Roman" pitchFamily="18" charset="0"/>
            </a:endParaRPr>
          </a:p>
          <a:p>
            <a:r>
              <a:rPr lang="en-US" altLang="zh-CN" sz="2800" b="1">
                <a:solidFill>
                  <a:srgbClr val="0000CC"/>
                </a:solidFill>
                <a:latin typeface="Times New Roman" pitchFamily="18" charset="0"/>
              </a:rPr>
              <a:t>   </a:t>
            </a:r>
            <a:r>
              <a:rPr lang="en-US" altLang="zh-CN" sz="3600" b="1">
                <a:latin typeface="Times New Roman" pitchFamily="18" charset="0"/>
              </a:rPr>
              <a:t>She is 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talking about</a:t>
            </a:r>
            <a:r>
              <a:rPr lang="en-US" altLang="zh-CN" sz="3600" b="1">
                <a:latin typeface="Times New Roman" pitchFamily="18" charset="0"/>
              </a:rPr>
              <a:t> the weather and</a:t>
            </a:r>
          </a:p>
          <a:p>
            <a:r>
              <a:rPr lang="en-US" altLang="zh-CN" sz="3600" b="1">
                <a:latin typeface="Times New Roman" pitchFamily="18" charset="0"/>
              </a:rPr>
              <a:t>  the things </a:t>
            </a:r>
            <a:r>
              <a:rPr lang="en-US" altLang="zh-CN" sz="3600" b="1" u="sng">
                <a:latin typeface="Times New Roman" pitchFamily="18" charset="0"/>
              </a:rPr>
              <a:t>that people are doing in Australia</a:t>
            </a:r>
            <a:r>
              <a:rPr lang="en-US" altLang="zh-CN" sz="3600" b="1">
                <a:latin typeface="Times New Roman" pitchFamily="18" charset="0"/>
              </a:rPr>
              <a:t>. </a:t>
            </a:r>
          </a:p>
          <a:p>
            <a:r>
              <a:rPr lang="en-US" altLang="zh-CN" sz="3600" b="1">
                <a:latin typeface="Times New Roman" pitchFamily="18" charset="0"/>
              </a:rPr>
              <a:t> </a:t>
            </a:r>
          </a:p>
          <a:p>
            <a:r>
              <a:rPr lang="en-US" altLang="zh-CN" sz="2800" b="1">
                <a:latin typeface="Times New Roman" pitchFamily="18" charset="0"/>
              </a:rPr>
              <a:t>  </a:t>
            </a:r>
          </a:p>
          <a:p>
            <a:endParaRPr lang="en-US" altLang="zh-CN" sz="2800" b="1">
              <a:latin typeface="Times New Roman" pitchFamily="18" charset="0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200400" y="4419600"/>
            <a:ext cx="27590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latin typeface="Times New Roman" pitchFamily="18" charset="0"/>
              </a:rPr>
              <a:t> a reporter</a:t>
            </a:r>
          </a:p>
        </p:txBody>
      </p:sp>
      <p:pic>
        <p:nvPicPr>
          <p:cNvPr id="8204" name="Picture 12" descr="xin_06030404143404612800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48000"/>
            <a:ext cx="25304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381000" y="5791200"/>
            <a:ext cx="3505200" cy="641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Read 3a on P35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2" grpId="0"/>
      <p:bldP spid="820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2"/>
          <p:cNvSpPr>
            <a:spLocks noChangeArrowheads="1"/>
          </p:cNvSpPr>
          <p:nvPr/>
        </p:nvSpPr>
        <p:spPr bwMode="auto">
          <a:xfrm>
            <a:off x="395288" y="404813"/>
            <a:ext cx="576262" cy="576262"/>
          </a:xfrm>
          <a:prstGeom prst="ellipse">
            <a:avLst/>
          </a:prstGeom>
          <a:solidFill>
            <a:srgbClr val="9966FF"/>
          </a:solidFill>
          <a:ln w="9525" algn="ctr">
            <a:solidFill>
              <a:srgbClr val="99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50825" y="333375"/>
            <a:ext cx="863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>
                <a:solidFill>
                  <a:srgbClr val="000000"/>
                </a:solidFill>
                <a:latin typeface="Times New Roman" pitchFamily="18" charset="0"/>
              </a:rPr>
              <a:t>3a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042988" y="260350"/>
            <a:ext cx="7596187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隶书" pitchFamily="49" charset="-122"/>
              </a:rPr>
              <a:t>Yuan Yuan is reporting for CCTV’s Around The World show. </a:t>
            </a:r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隶书" pitchFamily="49" charset="-122"/>
              </a:rPr>
              <a:t>Underline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隶书" pitchFamily="49" charset="-122"/>
              </a:rPr>
              <a:t> the things that people are doing. </a:t>
            </a:r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隶书" pitchFamily="49" charset="-122"/>
              </a:rPr>
              <a:t>Circle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隶书" pitchFamily="49" charset="-122"/>
              </a:rPr>
              <a:t> the words that describe the weather.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39750" y="1628775"/>
            <a:ext cx="8280400" cy="443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000" b="1" i="1">
                <a:solidFill>
                  <a:srgbClr val="000000"/>
                </a:solidFill>
                <a:latin typeface="Times New Roman" pitchFamily="18" charset="0"/>
              </a:rPr>
              <a:t>    Thank you for joining CCTV’s Around The World show.</a:t>
            </a:r>
            <a:r>
              <a:rPr lang="en-US" altLang="zh-CN" sz="3000" b="1" i="1">
                <a:latin typeface="Times New Roman" pitchFamily="18" charset="0"/>
              </a:rPr>
              <a:t>  </a:t>
            </a:r>
            <a:r>
              <a:rPr lang="en-US" altLang="zh-CN" sz="3000" b="1" i="1">
                <a:solidFill>
                  <a:srgbClr val="000000"/>
                </a:solidFill>
                <a:latin typeface="Times New Roman" pitchFamily="18" charset="0"/>
              </a:rPr>
              <a:t>Today, we’re in Australia. It’s a beautiful, sunny day! There are many people here on </a:t>
            </a:r>
            <a:r>
              <a:rPr lang="en-US" altLang="zh-CN" sz="3000" b="1" i="1">
                <a:solidFill>
                  <a:srgbClr val="FF0066"/>
                </a:solidFill>
                <a:latin typeface="Times New Roman" pitchFamily="18" charset="0"/>
              </a:rPr>
              <a:t>vacation</a:t>
            </a:r>
            <a:r>
              <a:rPr lang="en-US" altLang="zh-CN" sz="3000" b="1" i="1">
                <a:solidFill>
                  <a:srgbClr val="000000"/>
                </a:solidFill>
                <a:latin typeface="Times New Roman" pitchFamily="18" charset="0"/>
              </a:rPr>
              <a:t>. Some are taking photos. Others are lying on the beach. Look at this group of people playing beach volleyball. They look </a:t>
            </a:r>
            <a:r>
              <a:rPr lang="en-US" altLang="zh-CN" sz="3000" b="1" i="1">
                <a:solidFill>
                  <a:schemeClr val="tx2"/>
                </a:solidFill>
                <a:latin typeface="Times New Roman" pitchFamily="18" charset="0"/>
              </a:rPr>
              <a:t>cool</a:t>
            </a:r>
            <a:r>
              <a:rPr lang="en-US" altLang="zh-CN" sz="3000" b="1" i="1">
                <a:solidFill>
                  <a:srgbClr val="000000"/>
                </a:solidFill>
                <a:latin typeface="Times New Roman" pitchFamily="18" charset="0"/>
              </a:rPr>
              <a:t>! I am </a:t>
            </a:r>
            <a:r>
              <a:rPr lang="en-US" altLang="zh-CN" sz="3000" b="1" i="1">
                <a:solidFill>
                  <a:srgbClr val="FF0066"/>
                </a:solidFill>
                <a:latin typeface="Times New Roman" pitchFamily="18" charset="0"/>
              </a:rPr>
              <a:t>surprised</a:t>
            </a:r>
            <a:r>
              <a:rPr lang="en-US" altLang="zh-CN" sz="3000" b="1" i="1">
                <a:solidFill>
                  <a:srgbClr val="000000"/>
                </a:solidFill>
                <a:latin typeface="Times New Roman" pitchFamily="18" charset="0"/>
              </a:rPr>
              <a:t> they can play in this </a:t>
            </a:r>
            <a:r>
              <a:rPr lang="en-US" altLang="zh-CN" sz="3000" b="1" i="1">
                <a:solidFill>
                  <a:srgbClr val="FF0066"/>
                </a:solidFill>
                <a:latin typeface="Times New Roman" pitchFamily="18" charset="0"/>
              </a:rPr>
              <a:t>heat</a:t>
            </a:r>
            <a:r>
              <a:rPr lang="en-US" altLang="zh-CN" sz="3000" b="1" i="1">
                <a:solidFill>
                  <a:srgbClr val="000000"/>
                </a:solidFill>
                <a:latin typeface="Times New Roman" pitchFamily="18" charset="0"/>
              </a:rPr>
              <a:t>. This is a very interesting place. The people are really relaxed!</a:t>
            </a:r>
          </a:p>
          <a:p>
            <a:pPr>
              <a:spcBef>
                <a:spcPct val="50000"/>
              </a:spcBef>
            </a:pPr>
            <a:endParaRPr lang="en-US" altLang="zh-CN" sz="30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7524750" y="620713"/>
            <a:ext cx="936625" cy="504825"/>
          </a:xfrm>
          <a:prstGeom prst="ellipse">
            <a:avLst/>
          </a:prstGeom>
          <a:noFill/>
          <a:ln w="38100" algn="ctr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1908175" y="1052513"/>
            <a:ext cx="1295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539750" y="2565400"/>
            <a:ext cx="1584325" cy="576263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684213" y="4005263"/>
            <a:ext cx="2808287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4211638" y="3500438"/>
            <a:ext cx="1944687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V="1">
            <a:off x="684213" y="4437063"/>
            <a:ext cx="3671887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8" name="Oval 12"/>
          <p:cNvSpPr>
            <a:spLocks noChangeArrowheads="1"/>
          </p:cNvSpPr>
          <p:nvPr/>
        </p:nvSpPr>
        <p:spPr bwMode="auto">
          <a:xfrm>
            <a:off x="4211638" y="4437063"/>
            <a:ext cx="2016125" cy="503237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9" name="Oval 13"/>
          <p:cNvSpPr>
            <a:spLocks noChangeArrowheads="1"/>
          </p:cNvSpPr>
          <p:nvPr/>
        </p:nvSpPr>
        <p:spPr bwMode="auto">
          <a:xfrm>
            <a:off x="2195513" y="2636838"/>
            <a:ext cx="1079500" cy="433387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animBg="1"/>
      <p:bldP spid="9225" grpId="0" animBg="1"/>
      <p:bldP spid="9226" grpId="0" animBg="1"/>
      <p:bldP spid="9227" grpId="0" animBg="1"/>
      <p:bldP spid="9228" grpId="0" animBg="1"/>
      <p:bldP spid="922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1008"/>
  <p:tag name="AS_OS" val="Microsoft Windows NT 5.1.2600 Service Pack 3"/>
  <p:tag name="AS_RELEASE_DATE" val="2013.02.28"/>
  <p:tag name="AS_VERSION" val="7.2.0.0"/>
  <p:tag name="AS_TITLE" val="Aspose.Slides for .NET 2.0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1141</Words>
  <Application>Microsoft Office PowerPoint</Application>
  <PresentationFormat>全屏显示(4:3)</PresentationFormat>
  <Paragraphs>195</Paragraphs>
  <Slides>17</Slides>
  <Notes>0</Notes>
  <HiddenSlides>3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Arial</vt:lpstr>
      <vt:lpstr>宋体</vt:lpstr>
      <vt:lpstr>Times New Roman</vt:lpstr>
      <vt:lpstr>隶书</vt:lpstr>
      <vt:lpstr>Verdana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33</cp:revision>
  <cp:lastPrinted>1601-01-01T00:00:00Z</cp:lastPrinted>
  <dcterms:created xsi:type="dcterms:W3CDTF">1601-01-01T00:00:00Z</dcterms:created>
  <dcterms:modified xsi:type="dcterms:W3CDTF">2015-08-12T02:17:29Z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